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Slab"/>
      <p:regular r:id="rId17"/>
    </p:embeddedFont>
    <p:embeddedFont>
      <p:font typeface="Roboto Slab"/>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85399"/>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WiFi Performance Analysis: Monitoring, Recording, and Reporting</a:t>
            </a:r>
            <a:endParaRPr lang="en-US" sz="4450" dirty="0"/>
          </a:p>
        </p:txBody>
      </p:sp>
      <p:sp>
        <p:nvSpPr>
          <p:cNvPr id="4" name="Text 1"/>
          <p:cNvSpPr/>
          <p:nvPr/>
        </p:nvSpPr>
        <p:spPr>
          <a:xfrm>
            <a:off x="793790" y="3751898"/>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This presentation provides a detailed analysis of WiFi performance, focusing on the importance of monitoring, recording, and reporting key network parameters. We will explore various tools, techniques, and visualization methods to optimize network connectivity and ensure a better user experience. By understanding and addressing the factors that impact WiFi performance, network engineers and IT professionals can proactively identify and resolve network issues, enhancing overall network efficiency.</a:t>
            </a:r>
            <a:endParaRPr lang="en-US" sz="1750" dirty="0"/>
          </a:p>
        </p:txBody>
      </p:sp>
      <p:sp>
        <p:nvSpPr>
          <p:cNvPr id="5" name="Shape 2"/>
          <p:cNvSpPr/>
          <p:nvPr/>
        </p:nvSpPr>
        <p:spPr>
          <a:xfrm>
            <a:off x="793790" y="6564273"/>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571893"/>
            <a:ext cx="347663" cy="347663"/>
          </a:xfrm>
          <a:prstGeom prst="rect">
            <a:avLst/>
          </a:prstGeom>
        </p:spPr>
      </p:pic>
      <p:sp>
        <p:nvSpPr>
          <p:cNvPr id="7" name="Text 3"/>
          <p:cNvSpPr/>
          <p:nvPr/>
        </p:nvSpPr>
        <p:spPr>
          <a:xfrm>
            <a:off x="1270040" y="6547366"/>
            <a:ext cx="1820347" cy="396835"/>
          </a:xfrm>
          <a:prstGeom prst="rect">
            <a:avLst/>
          </a:prstGeom>
          <a:noFill/>
          <a:ln/>
        </p:spPr>
        <p:txBody>
          <a:bodyPr wrap="none" lIns="0" tIns="0" rIns="0" bIns="0" rtlCol="0" anchor="t"/>
          <a:lstStyle/>
          <a:p>
            <a:pPr algn="l" indent="0" marL="0">
              <a:lnSpc>
                <a:spcPts val="3100"/>
              </a:lnSpc>
              <a:buNone/>
            </a:pPr>
            <a:r>
              <a:rPr lang="en-US" sz="2200" b="1" dirty="0">
                <a:solidFill>
                  <a:srgbClr val="15213F"/>
                </a:solidFill>
                <a:latin typeface="Roboto Bold" pitchFamily="34" charset="0"/>
                <a:ea typeface="Roboto Bold" pitchFamily="34" charset="-122"/>
                <a:cs typeface="Roboto Bold" pitchFamily="34" charset="-120"/>
              </a:rPr>
              <a:t>by Shubha268</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66430"/>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Conclusion: Optimizing WiFi Performance</a:t>
            </a:r>
            <a:endParaRPr lang="en-US" sz="4450" dirty="0"/>
          </a:p>
        </p:txBody>
      </p:sp>
      <p:sp>
        <p:nvSpPr>
          <p:cNvPr id="4" name="Text 1"/>
          <p:cNvSpPr/>
          <p:nvPr/>
        </p:nvSpPr>
        <p:spPr>
          <a:xfrm>
            <a:off x="6280190" y="2724150"/>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Monitoring WiFi performance is vital for maintaining network efficiency and ensuring a seamless user experience. By leveraging data visualization and analysis tools, network issues can be promptly identified and resolved. Regular assessment and optimization ensure that the network operates at its best, providing improved connectivity and a better user experience. Consistent monitoring and proactive management are key to sustaining optimal WiFi performance.</a:t>
            </a:r>
            <a:endParaRPr lang="en-US" sz="1750" dirty="0"/>
          </a:p>
        </p:txBody>
      </p:sp>
      <p:sp>
        <p:nvSpPr>
          <p:cNvPr id="5" name="Shape 2"/>
          <p:cNvSpPr/>
          <p:nvPr/>
        </p:nvSpPr>
        <p:spPr>
          <a:xfrm>
            <a:off x="6280190" y="5519618"/>
            <a:ext cx="170021" cy="354330"/>
          </a:xfrm>
          <a:prstGeom prst="roundRect">
            <a:avLst>
              <a:gd name="adj" fmla="val 20012"/>
            </a:avLst>
          </a:prstGeom>
          <a:solidFill>
            <a:srgbClr val="E9ECF2"/>
          </a:solidFill>
          <a:ln/>
        </p:spPr>
      </p:sp>
      <p:sp>
        <p:nvSpPr>
          <p:cNvPr id="6" name="Text 3"/>
          <p:cNvSpPr/>
          <p:nvPr/>
        </p:nvSpPr>
        <p:spPr>
          <a:xfrm>
            <a:off x="6790373" y="55196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Regular Assessment</a:t>
            </a:r>
            <a:endParaRPr lang="en-US" sz="2200" dirty="0"/>
          </a:p>
        </p:txBody>
      </p:sp>
      <p:sp>
        <p:nvSpPr>
          <p:cNvPr id="7" name="Shape 4"/>
          <p:cNvSpPr/>
          <p:nvPr/>
        </p:nvSpPr>
        <p:spPr>
          <a:xfrm>
            <a:off x="6620351" y="6100763"/>
            <a:ext cx="170021" cy="354330"/>
          </a:xfrm>
          <a:prstGeom prst="roundRect">
            <a:avLst>
              <a:gd name="adj" fmla="val 20012"/>
            </a:avLst>
          </a:prstGeom>
          <a:solidFill>
            <a:srgbClr val="E9ECF2"/>
          </a:solidFill>
          <a:ln/>
        </p:spPr>
      </p:sp>
      <p:sp>
        <p:nvSpPr>
          <p:cNvPr id="8" name="Text 5"/>
          <p:cNvSpPr/>
          <p:nvPr/>
        </p:nvSpPr>
        <p:spPr>
          <a:xfrm>
            <a:off x="7130534" y="610076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Data Visualization</a:t>
            </a:r>
            <a:endParaRPr lang="en-US" sz="2200" dirty="0"/>
          </a:p>
        </p:txBody>
      </p:sp>
      <p:sp>
        <p:nvSpPr>
          <p:cNvPr id="9" name="Shape 6"/>
          <p:cNvSpPr/>
          <p:nvPr/>
        </p:nvSpPr>
        <p:spPr>
          <a:xfrm>
            <a:off x="6960632" y="6681907"/>
            <a:ext cx="170021" cy="354330"/>
          </a:xfrm>
          <a:prstGeom prst="roundRect">
            <a:avLst>
              <a:gd name="adj" fmla="val 20012"/>
            </a:avLst>
          </a:prstGeom>
          <a:solidFill>
            <a:srgbClr val="E9ECF2"/>
          </a:solidFill>
          <a:ln/>
        </p:spPr>
      </p:sp>
      <p:sp>
        <p:nvSpPr>
          <p:cNvPr id="10" name="Text 7"/>
          <p:cNvSpPr/>
          <p:nvPr/>
        </p:nvSpPr>
        <p:spPr>
          <a:xfrm>
            <a:off x="7470815" y="6681907"/>
            <a:ext cx="3107531"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Proactive Management</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71286"/>
          </a:xfrm>
          <a:prstGeom prst="rect">
            <a:avLst/>
          </a:prstGeom>
        </p:spPr>
      </p:pic>
      <p:sp>
        <p:nvSpPr>
          <p:cNvPr id="3" name="Text 0"/>
          <p:cNvSpPr/>
          <p:nvPr/>
        </p:nvSpPr>
        <p:spPr>
          <a:xfrm>
            <a:off x="787241" y="3289816"/>
            <a:ext cx="10867073" cy="667703"/>
          </a:xfrm>
          <a:prstGeom prst="rect">
            <a:avLst/>
          </a:prstGeom>
          <a:noFill/>
          <a:ln/>
        </p:spPr>
        <p:txBody>
          <a:bodyPr wrap="none" lIns="0" tIns="0" rIns="0" bIns="0" rtlCol="0" anchor="t"/>
          <a:lstStyle/>
          <a:p>
            <a:pPr algn="l" indent="0" marL="0">
              <a:lnSpc>
                <a:spcPts val="5250"/>
              </a:lnSpc>
              <a:buNone/>
            </a:pPr>
            <a:r>
              <a:rPr lang="en-US" sz="4200" dirty="0">
                <a:solidFill>
                  <a:srgbClr val="3257B8"/>
                </a:solidFill>
                <a:latin typeface="Roboto Slab" pitchFamily="34" charset="0"/>
                <a:ea typeface="Roboto Slab" pitchFamily="34" charset="-122"/>
                <a:cs typeface="Roboto Slab" pitchFamily="34" charset="-120"/>
              </a:rPr>
              <a:t>Introduction to WiFi Performance Analysis</a:t>
            </a:r>
            <a:endParaRPr lang="en-US" sz="4200" dirty="0"/>
          </a:p>
        </p:txBody>
      </p:sp>
      <p:sp>
        <p:nvSpPr>
          <p:cNvPr id="4" name="Text 1"/>
          <p:cNvSpPr/>
          <p:nvPr/>
        </p:nvSpPr>
        <p:spPr>
          <a:xfrm>
            <a:off x="787241" y="4278035"/>
            <a:ext cx="13055918" cy="1709738"/>
          </a:xfrm>
          <a:prstGeom prst="rect">
            <a:avLst/>
          </a:prstGeom>
          <a:noFill/>
          <a:ln/>
        </p:spPr>
        <p:txBody>
          <a:bodyPr wrap="squar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WiFi performance analysis is essential for identifying and resolving network issues, ultimately optimizing connectivity for users. This analysis involves monitoring key parameters such as speed, latency, and signal strength to ensure optimal network function. Effective monitoring and reporting are enabled through tools and visualization techniques. Understanding the interplay between these elements is crucial for maintaining a robust and efficient wireless network. This presentation will delve into each aspect to provide a comprehensive overview of WiFi performance analysis.</a:t>
            </a:r>
            <a:endParaRPr lang="en-US" sz="1650" dirty="0"/>
          </a:p>
        </p:txBody>
      </p:sp>
      <p:sp>
        <p:nvSpPr>
          <p:cNvPr id="5" name="Shape 2"/>
          <p:cNvSpPr/>
          <p:nvPr/>
        </p:nvSpPr>
        <p:spPr>
          <a:xfrm>
            <a:off x="787241" y="6468547"/>
            <a:ext cx="480774" cy="480774"/>
          </a:xfrm>
          <a:prstGeom prst="roundRect">
            <a:avLst>
              <a:gd name="adj" fmla="val 6668"/>
            </a:avLst>
          </a:prstGeom>
          <a:solidFill>
            <a:srgbClr val="E9ECF2"/>
          </a:solidFill>
          <a:ln/>
        </p:spPr>
      </p:sp>
      <p:sp>
        <p:nvSpPr>
          <p:cNvPr id="6" name="Text 3"/>
          <p:cNvSpPr/>
          <p:nvPr/>
        </p:nvSpPr>
        <p:spPr>
          <a:xfrm>
            <a:off x="1481614" y="6468547"/>
            <a:ext cx="3007876" cy="333970"/>
          </a:xfrm>
          <a:prstGeom prst="rect">
            <a:avLst/>
          </a:prstGeom>
          <a:noFill/>
          <a:ln/>
        </p:spPr>
        <p:txBody>
          <a:bodyPr wrap="none" lIns="0" tIns="0" rIns="0" bIns="0" rtlCol="0" anchor="t"/>
          <a:lstStyle/>
          <a:p>
            <a:pPr algn="l"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Identify Network Issues</a:t>
            </a:r>
            <a:endParaRPr lang="en-US" sz="2100" dirty="0"/>
          </a:p>
        </p:txBody>
      </p:sp>
      <p:sp>
        <p:nvSpPr>
          <p:cNvPr id="7" name="Text 4"/>
          <p:cNvSpPr/>
          <p:nvPr/>
        </p:nvSpPr>
        <p:spPr>
          <a:xfrm>
            <a:off x="1481614" y="6930628"/>
            <a:ext cx="3515201" cy="683895"/>
          </a:xfrm>
          <a:prstGeom prst="rect">
            <a:avLst/>
          </a:prstGeom>
          <a:noFill/>
          <a:ln/>
        </p:spPr>
        <p:txBody>
          <a:bodyPr wrap="squar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Pinpoint problems affecting WiFi performance.</a:t>
            </a:r>
            <a:endParaRPr lang="en-US" sz="1650" dirty="0"/>
          </a:p>
        </p:txBody>
      </p:sp>
      <p:sp>
        <p:nvSpPr>
          <p:cNvPr id="8" name="Shape 5"/>
          <p:cNvSpPr/>
          <p:nvPr/>
        </p:nvSpPr>
        <p:spPr>
          <a:xfrm>
            <a:off x="5210413" y="6468547"/>
            <a:ext cx="480774" cy="480774"/>
          </a:xfrm>
          <a:prstGeom prst="roundRect">
            <a:avLst>
              <a:gd name="adj" fmla="val 6668"/>
            </a:avLst>
          </a:prstGeom>
          <a:solidFill>
            <a:srgbClr val="E9ECF2"/>
          </a:solidFill>
          <a:ln/>
        </p:spPr>
      </p:sp>
      <p:sp>
        <p:nvSpPr>
          <p:cNvPr id="9" name="Text 6"/>
          <p:cNvSpPr/>
          <p:nvPr/>
        </p:nvSpPr>
        <p:spPr>
          <a:xfrm>
            <a:off x="5904786" y="6468547"/>
            <a:ext cx="2810947" cy="333970"/>
          </a:xfrm>
          <a:prstGeom prst="rect">
            <a:avLst/>
          </a:prstGeom>
          <a:noFill/>
          <a:ln/>
        </p:spPr>
        <p:txBody>
          <a:bodyPr wrap="none" lIns="0" tIns="0" rIns="0" bIns="0" rtlCol="0" anchor="t"/>
          <a:lstStyle/>
          <a:p>
            <a:pPr algn="l"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Optimize Connectivity</a:t>
            </a:r>
            <a:endParaRPr lang="en-US" sz="2100" dirty="0"/>
          </a:p>
        </p:txBody>
      </p:sp>
      <p:sp>
        <p:nvSpPr>
          <p:cNvPr id="10" name="Text 7"/>
          <p:cNvSpPr/>
          <p:nvPr/>
        </p:nvSpPr>
        <p:spPr>
          <a:xfrm>
            <a:off x="5904786" y="6930628"/>
            <a:ext cx="3515201" cy="341948"/>
          </a:xfrm>
          <a:prstGeom prst="rect">
            <a:avLst/>
          </a:prstGeom>
          <a:noFill/>
          <a:ln/>
        </p:spPr>
        <p:txBody>
          <a:bodyPr wrap="non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Improve WiFi speed and reliability.</a:t>
            </a:r>
            <a:endParaRPr lang="en-US" sz="1650" dirty="0"/>
          </a:p>
        </p:txBody>
      </p:sp>
      <p:sp>
        <p:nvSpPr>
          <p:cNvPr id="11" name="Shape 8"/>
          <p:cNvSpPr/>
          <p:nvPr/>
        </p:nvSpPr>
        <p:spPr>
          <a:xfrm>
            <a:off x="9633585" y="6468547"/>
            <a:ext cx="480774" cy="480774"/>
          </a:xfrm>
          <a:prstGeom prst="roundRect">
            <a:avLst>
              <a:gd name="adj" fmla="val 6668"/>
            </a:avLst>
          </a:prstGeom>
          <a:solidFill>
            <a:srgbClr val="E9ECF2"/>
          </a:solidFill>
          <a:ln/>
        </p:spPr>
      </p:sp>
      <p:sp>
        <p:nvSpPr>
          <p:cNvPr id="12" name="Text 9"/>
          <p:cNvSpPr/>
          <p:nvPr/>
        </p:nvSpPr>
        <p:spPr>
          <a:xfrm>
            <a:off x="10327958" y="6468547"/>
            <a:ext cx="2671286" cy="333970"/>
          </a:xfrm>
          <a:prstGeom prst="rect">
            <a:avLst/>
          </a:prstGeom>
          <a:noFill/>
          <a:ln/>
        </p:spPr>
        <p:txBody>
          <a:bodyPr wrap="none" lIns="0" tIns="0" rIns="0" bIns="0" rtlCol="0" anchor="t"/>
          <a:lstStyle/>
          <a:p>
            <a:pPr algn="l"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Efficient Monitoring</a:t>
            </a:r>
            <a:endParaRPr lang="en-US" sz="2100" dirty="0"/>
          </a:p>
        </p:txBody>
      </p:sp>
      <p:sp>
        <p:nvSpPr>
          <p:cNvPr id="13" name="Text 10"/>
          <p:cNvSpPr/>
          <p:nvPr/>
        </p:nvSpPr>
        <p:spPr>
          <a:xfrm>
            <a:off x="10327958" y="6930628"/>
            <a:ext cx="3515201" cy="683895"/>
          </a:xfrm>
          <a:prstGeom prst="rect">
            <a:avLst/>
          </a:prstGeom>
          <a:noFill/>
          <a:ln/>
        </p:spPr>
        <p:txBody>
          <a:bodyPr wrap="squar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Use tools for real-time network analysis.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6922"/>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Key Performance Parameters</a:t>
            </a:r>
            <a:endParaRPr lang="en-US" sz="4450" dirty="0"/>
          </a:p>
        </p:txBody>
      </p:sp>
      <p:sp>
        <p:nvSpPr>
          <p:cNvPr id="4" name="Text 1"/>
          <p:cNvSpPr/>
          <p:nvPr/>
        </p:nvSpPr>
        <p:spPr>
          <a:xfrm>
            <a:off x="6280190" y="2844641"/>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Several key performance parameters are crucial in evaluating WiFi performance. These include download and upload speeds, latency (ping time), packet loss, and signal strength (RSSI). Monitoring network congestion, interference levels, and video streaming performance also offers valuable insights into overall network health. These metrics help diagnose specific issues and guide optimization efforts. Accurate and consistent data collection is essential for effective analysis.</a:t>
            </a:r>
            <a:endParaRPr lang="en-US" sz="1750" dirty="0"/>
          </a:p>
        </p:txBody>
      </p:sp>
      <p:pic>
        <p:nvPicPr>
          <p:cNvPr id="5" name="Image 1" descr="preencoded.png">    </p:cNvPr>
          <p:cNvPicPr>
            <a:picLocks noChangeAspect="1"/>
          </p:cNvPicPr>
          <p:nvPr/>
        </p:nvPicPr>
        <p:blipFill>
          <a:blip r:embed="rId2"/>
          <a:stretch>
            <a:fillRect/>
          </a:stretch>
        </p:blipFill>
        <p:spPr>
          <a:xfrm>
            <a:off x="6280190" y="5640110"/>
            <a:ext cx="566976" cy="566976"/>
          </a:xfrm>
          <a:prstGeom prst="rect">
            <a:avLst/>
          </a:prstGeom>
        </p:spPr>
      </p:pic>
      <p:sp>
        <p:nvSpPr>
          <p:cNvPr id="6" name="Text 2"/>
          <p:cNvSpPr/>
          <p:nvPr/>
        </p:nvSpPr>
        <p:spPr>
          <a:xfrm>
            <a:off x="6280190" y="6433899"/>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Download Speed</a:t>
            </a:r>
            <a:endParaRPr lang="en-US" sz="2200" dirty="0"/>
          </a:p>
        </p:txBody>
      </p:sp>
      <p:pic>
        <p:nvPicPr>
          <p:cNvPr id="7" name="Image 2" descr="preencoded.png">    </p:cNvPr>
          <p:cNvPicPr>
            <a:picLocks noChangeAspect="1"/>
          </p:cNvPicPr>
          <p:nvPr/>
        </p:nvPicPr>
        <p:blipFill>
          <a:blip r:embed="rId3"/>
          <a:stretch>
            <a:fillRect/>
          </a:stretch>
        </p:blipFill>
        <p:spPr>
          <a:xfrm>
            <a:off x="8912304" y="5640110"/>
            <a:ext cx="566976" cy="566976"/>
          </a:xfrm>
          <a:prstGeom prst="rect">
            <a:avLst/>
          </a:prstGeom>
        </p:spPr>
      </p:pic>
      <p:sp>
        <p:nvSpPr>
          <p:cNvPr id="8" name="Text 3"/>
          <p:cNvSpPr/>
          <p:nvPr/>
        </p:nvSpPr>
        <p:spPr>
          <a:xfrm>
            <a:off x="8912304" y="6433899"/>
            <a:ext cx="2292072"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Upload Speed</a:t>
            </a:r>
            <a:endParaRPr lang="en-US" sz="2200" dirty="0"/>
          </a:p>
        </p:txBody>
      </p:sp>
      <p:pic>
        <p:nvPicPr>
          <p:cNvPr id="9" name="Image 3" descr="preencoded.png">    </p:cNvPr>
          <p:cNvPicPr>
            <a:picLocks noChangeAspect="1"/>
          </p:cNvPicPr>
          <p:nvPr/>
        </p:nvPicPr>
        <p:blipFill>
          <a:blip r:embed="rId4"/>
          <a:stretch>
            <a:fillRect/>
          </a:stretch>
        </p:blipFill>
        <p:spPr>
          <a:xfrm>
            <a:off x="11544538" y="5640110"/>
            <a:ext cx="566976" cy="566976"/>
          </a:xfrm>
          <a:prstGeom prst="rect">
            <a:avLst/>
          </a:prstGeom>
        </p:spPr>
      </p:pic>
      <p:sp>
        <p:nvSpPr>
          <p:cNvPr id="10" name="Text 4"/>
          <p:cNvSpPr/>
          <p:nvPr/>
        </p:nvSpPr>
        <p:spPr>
          <a:xfrm>
            <a:off x="11544538" y="6433899"/>
            <a:ext cx="2291953" cy="708660"/>
          </a:xfrm>
          <a:prstGeom prst="rect">
            <a:avLst/>
          </a:prstGeom>
          <a:noFill/>
          <a:ln/>
        </p:spPr>
        <p:txBody>
          <a:bodyPr wrap="squar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Network Congestion</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91841"/>
            <a:ext cx="9485233"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Download &amp; Upload Speed Analysis</a:t>
            </a:r>
            <a:endParaRPr lang="en-US" sz="4450" dirty="0"/>
          </a:p>
        </p:txBody>
      </p:sp>
      <p:sp>
        <p:nvSpPr>
          <p:cNvPr id="3" name="Text 1"/>
          <p:cNvSpPr/>
          <p:nvPr/>
        </p:nvSpPr>
        <p:spPr>
          <a:xfrm>
            <a:off x="793790" y="2554248"/>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Download and upload speeds are fundamental indicators of WiFi performance. These speeds are influenced by factors such as signal strength, network congestion, and distance from the router. Packet loss can also significantly impact speed. Analyzing data from speed test tools and router statistics helps identify patterns like speed variations based on location or time. Visualizing this data using line charts and heatmaps provides a clear understanding of performance trends.</a:t>
            </a:r>
            <a:endParaRPr lang="en-US" sz="1750" dirty="0"/>
          </a:p>
        </p:txBody>
      </p:sp>
      <p:sp>
        <p:nvSpPr>
          <p:cNvPr id="4" name="Text 2"/>
          <p:cNvSpPr/>
          <p:nvPr/>
        </p:nvSpPr>
        <p:spPr>
          <a:xfrm>
            <a:off x="793790" y="44878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Affected By</a:t>
            </a:r>
            <a:endParaRPr lang="en-US" sz="2200" dirty="0"/>
          </a:p>
        </p:txBody>
      </p:sp>
      <p:sp>
        <p:nvSpPr>
          <p:cNvPr id="5" name="Text 3"/>
          <p:cNvSpPr/>
          <p:nvPr/>
        </p:nvSpPr>
        <p:spPr>
          <a:xfrm>
            <a:off x="793790" y="506896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Signal Strength</a:t>
            </a:r>
            <a:endParaRPr lang="en-US" sz="1750" dirty="0"/>
          </a:p>
        </p:txBody>
      </p:sp>
      <p:sp>
        <p:nvSpPr>
          <p:cNvPr id="6" name="Text 4"/>
          <p:cNvSpPr/>
          <p:nvPr/>
        </p:nvSpPr>
        <p:spPr>
          <a:xfrm>
            <a:off x="793790" y="551116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Network Congestion</a:t>
            </a:r>
            <a:endParaRPr lang="en-US" sz="1750" dirty="0"/>
          </a:p>
        </p:txBody>
      </p:sp>
      <p:sp>
        <p:nvSpPr>
          <p:cNvPr id="7" name="Text 5"/>
          <p:cNvSpPr/>
          <p:nvPr/>
        </p:nvSpPr>
        <p:spPr>
          <a:xfrm>
            <a:off x="793790" y="595336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Distance from Router</a:t>
            </a:r>
            <a:endParaRPr lang="en-US" sz="1750" dirty="0"/>
          </a:p>
        </p:txBody>
      </p:sp>
      <p:sp>
        <p:nvSpPr>
          <p:cNvPr id="8" name="Text 6"/>
          <p:cNvSpPr/>
          <p:nvPr/>
        </p:nvSpPr>
        <p:spPr>
          <a:xfrm>
            <a:off x="793790" y="639556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Packet Loss</a:t>
            </a:r>
            <a:endParaRPr lang="en-US" sz="1750" dirty="0"/>
          </a:p>
        </p:txBody>
      </p:sp>
      <p:sp>
        <p:nvSpPr>
          <p:cNvPr id="9" name="Text 7"/>
          <p:cNvSpPr/>
          <p:nvPr/>
        </p:nvSpPr>
        <p:spPr>
          <a:xfrm>
            <a:off x="7599521" y="4487823"/>
            <a:ext cx="3134082"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Data Collection Sources</a:t>
            </a:r>
            <a:endParaRPr lang="en-US" sz="2200" dirty="0"/>
          </a:p>
        </p:txBody>
      </p:sp>
      <p:sp>
        <p:nvSpPr>
          <p:cNvPr id="10" name="Text 8"/>
          <p:cNvSpPr/>
          <p:nvPr/>
        </p:nvSpPr>
        <p:spPr>
          <a:xfrm>
            <a:off x="7599521" y="506896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Speedtest CLI</a:t>
            </a:r>
            <a:endParaRPr lang="en-US" sz="1750" dirty="0"/>
          </a:p>
        </p:txBody>
      </p:sp>
      <p:sp>
        <p:nvSpPr>
          <p:cNvPr id="11" name="Text 9"/>
          <p:cNvSpPr/>
          <p:nvPr/>
        </p:nvSpPr>
        <p:spPr>
          <a:xfrm>
            <a:off x="7599521" y="551116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Fast.com API</a:t>
            </a:r>
            <a:endParaRPr lang="en-US" sz="1750" dirty="0"/>
          </a:p>
        </p:txBody>
      </p:sp>
      <p:sp>
        <p:nvSpPr>
          <p:cNvPr id="12" name="Text 10"/>
          <p:cNvSpPr/>
          <p:nvPr/>
        </p:nvSpPr>
        <p:spPr>
          <a:xfrm>
            <a:off x="7599521" y="595336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Wi-Fi Router Statistics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42968"/>
          </a:xfrm>
          <a:prstGeom prst="rect">
            <a:avLst/>
          </a:prstGeom>
        </p:spPr>
      </p:pic>
      <p:sp>
        <p:nvSpPr>
          <p:cNvPr id="3" name="Text 0"/>
          <p:cNvSpPr/>
          <p:nvPr/>
        </p:nvSpPr>
        <p:spPr>
          <a:xfrm>
            <a:off x="793790" y="2932033"/>
            <a:ext cx="5481876" cy="460772"/>
          </a:xfrm>
          <a:prstGeom prst="rect">
            <a:avLst/>
          </a:prstGeom>
          <a:noFill/>
          <a:ln/>
        </p:spPr>
        <p:txBody>
          <a:bodyPr wrap="none" lIns="0" tIns="0" rIns="0" bIns="0" rtlCol="0" anchor="t"/>
          <a:lstStyle/>
          <a:p>
            <a:pPr algn="l" indent="0" marL="0">
              <a:lnSpc>
                <a:spcPts val="3600"/>
              </a:lnSpc>
              <a:buNone/>
            </a:pPr>
            <a:r>
              <a:rPr lang="en-US" sz="2900" dirty="0">
                <a:solidFill>
                  <a:srgbClr val="3257B8"/>
                </a:solidFill>
                <a:latin typeface="Roboto Slab" pitchFamily="34" charset="0"/>
                <a:ea typeface="Roboto Slab" pitchFamily="34" charset="-122"/>
                <a:cs typeface="Roboto Slab" pitchFamily="34" charset="-120"/>
              </a:rPr>
              <a:t>Latency &amp; Packet Loss Analysis</a:t>
            </a:r>
            <a:endParaRPr lang="en-US" sz="2900" dirty="0"/>
          </a:p>
        </p:txBody>
      </p:sp>
      <p:sp>
        <p:nvSpPr>
          <p:cNvPr id="4" name="Text 1"/>
          <p:cNvSpPr/>
          <p:nvPr/>
        </p:nvSpPr>
        <p:spPr>
          <a:xfrm>
            <a:off x="793790" y="3613904"/>
            <a:ext cx="13042821" cy="707231"/>
          </a:xfrm>
          <a:prstGeom prst="rect">
            <a:avLst/>
          </a:prstGeom>
          <a:noFill/>
          <a:ln/>
        </p:spPr>
        <p:txBody>
          <a:bodyPr wrap="square" lIns="0" tIns="0" rIns="0" bIns="0" rtlCol="0" anchor="t"/>
          <a:lstStyle/>
          <a:p>
            <a:pPr algn="l" indent="0" marL="0">
              <a:lnSpc>
                <a:spcPts val="1850"/>
              </a:lnSpc>
              <a:buNone/>
            </a:pPr>
            <a:r>
              <a:rPr lang="en-US" sz="1150" dirty="0">
                <a:solidFill>
                  <a:srgbClr val="15213F"/>
                </a:solidFill>
                <a:latin typeface="Roboto" pitchFamily="34" charset="0"/>
                <a:ea typeface="Roboto" pitchFamily="34" charset="-122"/>
                <a:cs typeface="Roboto" pitchFamily="34" charset="-120"/>
              </a:rPr>
              <a:t>Latency, or ping time, measures the responsiveness of the network, while packet loss indicates data transmission reliability. Latency is affected by network congestion, routing paths, and signal interference, while packet loss is influenced by interference, faulty hardware, and distance from the router. Tools like Ping and MTR help collect data. Patterns, such as spikes during congestion and correlations between speed loss and latency, are key indicators. Time series and scatter plots provide effective visualizations.</a:t>
            </a:r>
            <a:endParaRPr lang="en-US" sz="1150" dirty="0"/>
          </a:p>
        </p:txBody>
      </p:sp>
      <p:pic>
        <p:nvPicPr>
          <p:cNvPr id="5" name="Image 1" descr="preencoded.png">    </p:cNvPr>
          <p:cNvPicPr>
            <a:picLocks noChangeAspect="1"/>
          </p:cNvPicPr>
          <p:nvPr/>
        </p:nvPicPr>
        <p:blipFill>
          <a:blip r:embed="rId2"/>
          <a:stretch>
            <a:fillRect/>
          </a:stretch>
        </p:blipFill>
        <p:spPr>
          <a:xfrm>
            <a:off x="793790" y="4486989"/>
            <a:ext cx="737116" cy="884515"/>
          </a:xfrm>
          <a:prstGeom prst="rect">
            <a:avLst/>
          </a:prstGeom>
        </p:spPr>
      </p:pic>
      <p:sp>
        <p:nvSpPr>
          <p:cNvPr id="6" name="Text 2"/>
          <p:cNvSpPr/>
          <p:nvPr/>
        </p:nvSpPr>
        <p:spPr>
          <a:xfrm>
            <a:off x="1752005" y="4634389"/>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15213F"/>
                </a:solidFill>
                <a:latin typeface="Roboto Slab" pitchFamily="34" charset="0"/>
                <a:ea typeface="Roboto Slab" pitchFamily="34" charset="-122"/>
                <a:cs typeface="Roboto Slab" pitchFamily="34" charset="-120"/>
              </a:rPr>
              <a:t>Network Congestion</a:t>
            </a:r>
            <a:endParaRPr lang="en-US" sz="1450" dirty="0"/>
          </a:p>
        </p:txBody>
      </p:sp>
      <p:pic>
        <p:nvPicPr>
          <p:cNvPr id="7" name="Image 2" descr="preencoded.png">    </p:cNvPr>
          <p:cNvPicPr>
            <a:picLocks noChangeAspect="1"/>
          </p:cNvPicPr>
          <p:nvPr/>
        </p:nvPicPr>
        <p:blipFill>
          <a:blip r:embed="rId3"/>
          <a:stretch>
            <a:fillRect/>
          </a:stretch>
        </p:blipFill>
        <p:spPr>
          <a:xfrm>
            <a:off x="793790" y="5371505"/>
            <a:ext cx="737116" cy="884515"/>
          </a:xfrm>
          <a:prstGeom prst="rect">
            <a:avLst/>
          </a:prstGeom>
        </p:spPr>
      </p:pic>
      <p:sp>
        <p:nvSpPr>
          <p:cNvPr id="8" name="Text 3"/>
          <p:cNvSpPr/>
          <p:nvPr/>
        </p:nvSpPr>
        <p:spPr>
          <a:xfrm>
            <a:off x="1752005" y="5518904"/>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15213F"/>
                </a:solidFill>
                <a:latin typeface="Roboto Slab" pitchFamily="34" charset="0"/>
                <a:ea typeface="Roboto Slab" pitchFamily="34" charset="-122"/>
                <a:cs typeface="Roboto Slab" pitchFamily="34" charset="-120"/>
              </a:rPr>
              <a:t>Routing Path</a:t>
            </a:r>
            <a:endParaRPr lang="en-US" sz="1450" dirty="0"/>
          </a:p>
        </p:txBody>
      </p:sp>
      <p:pic>
        <p:nvPicPr>
          <p:cNvPr id="9" name="Image 3" descr="preencoded.png">    </p:cNvPr>
          <p:cNvPicPr>
            <a:picLocks noChangeAspect="1"/>
          </p:cNvPicPr>
          <p:nvPr/>
        </p:nvPicPr>
        <p:blipFill>
          <a:blip r:embed="rId4"/>
          <a:stretch>
            <a:fillRect/>
          </a:stretch>
        </p:blipFill>
        <p:spPr>
          <a:xfrm>
            <a:off x="793790" y="6256020"/>
            <a:ext cx="737116" cy="884515"/>
          </a:xfrm>
          <a:prstGeom prst="rect">
            <a:avLst/>
          </a:prstGeom>
        </p:spPr>
      </p:pic>
      <p:sp>
        <p:nvSpPr>
          <p:cNvPr id="10" name="Text 4"/>
          <p:cNvSpPr/>
          <p:nvPr/>
        </p:nvSpPr>
        <p:spPr>
          <a:xfrm>
            <a:off x="1752005" y="6403419"/>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15213F"/>
                </a:solidFill>
                <a:latin typeface="Roboto Slab" pitchFamily="34" charset="0"/>
                <a:ea typeface="Roboto Slab" pitchFamily="34" charset="-122"/>
                <a:cs typeface="Roboto Slab" pitchFamily="34" charset="-120"/>
              </a:rPr>
              <a:t>Signal Interference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86470"/>
            <a:ext cx="6443901" cy="566976"/>
          </a:xfrm>
          <a:prstGeom prst="rect">
            <a:avLst/>
          </a:prstGeom>
          <a:noFill/>
          <a:ln/>
        </p:spPr>
        <p:txBody>
          <a:bodyPr wrap="none" lIns="0" tIns="0" rIns="0" bIns="0" rtlCol="0" anchor="t"/>
          <a:lstStyle/>
          <a:p>
            <a:pPr algn="l" indent="0" marL="0">
              <a:lnSpc>
                <a:spcPts val="4450"/>
              </a:lnSpc>
              <a:buNone/>
            </a:pPr>
            <a:r>
              <a:rPr lang="en-US" sz="3550" dirty="0">
                <a:solidFill>
                  <a:srgbClr val="3257B8"/>
                </a:solidFill>
                <a:latin typeface="Roboto Slab" pitchFamily="34" charset="0"/>
                <a:ea typeface="Roboto Slab" pitchFamily="34" charset="-122"/>
                <a:cs typeface="Roboto Slab" pitchFamily="34" charset="-120"/>
              </a:rPr>
              <a:t>Signal Strength &amp; Interference</a:t>
            </a:r>
            <a:endParaRPr lang="en-US" sz="3550" dirty="0"/>
          </a:p>
        </p:txBody>
      </p:sp>
      <p:sp>
        <p:nvSpPr>
          <p:cNvPr id="3" name="Text 1"/>
          <p:cNvSpPr/>
          <p:nvPr/>
        </p:nvSpPr>
        <p:spPr>
          <a:xfrm>
            <a:off x="793790" y="2216348"/>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Signal strength and interference significantly affect WiFi performance. Signal strength is impacted by router placement, physical barriers, and network congestion, while interference is caused by other electronic devices. Data is collected via router SNMP data and Wi-Fi analyzer tools. Lower signal strength with distance and fluctuations due to interference are common patterns. Heatmaps and line graphs are effective visualizations for illustrating these patterns.</a:t>
            </a:r>
            <a:endParaRPr lang="en-US" sz="1400" dirty="0"/>
          </a:p>
        </p:txBody>
      </p:sp>
      <p:sp>
        <p:nvSpPr>
          <p:cNvPr id="4" name="Text 2"/>
          <p:cNvSpPr/>
          <p:nvPr/>
        </p:nvSpPr>
        <p:spPr>
          <a:xfrm>
            <a:off x="2858095" y="4975384"/>
            <a:ext cx="2268260" cy="283488"/>
          </a:xfrm>
          <a:prstGeom prst="rect">
            <a:avLst/>
          </a:prstGeom>
          <a:noFill/>
          <a:ln/>
        </p:spPr>
        <p:txBody>
          <a:bodyPr wrap="none" lIns="0" tIns="0" rIns="0" bIns="0" rtlCol="0" anchor="t"/>
          <a:lstStyle/>
          <a:p>
            <a:pPr algn="r" indent="0" marL="0">
              <a:lnSpc>
                <a:spcPts val="2200"/>
              </a:lnSpc>
              <a:buNone/>
            </a:pPr>
            <a:r>
              <a:rPr lang="en-US" sz="1750" dirty="0">
                <a:solidFill>
                  <a:srgbClr val="15213F"/>
                </a:solidFill>
                <a:latin typeface="Roboto Slab" pitchFamily="34" charset="0"/>
                <a:ea typeface="Roboto Slab" pitchFamily="34" charset="-122"/>
                <a:cs typeface="Roboto Slab" pitchFamily="34" charset="-120"/>
              </a:rPr>
              <a:t>Router Placement</a:t>
            </a:r>
            <a:endParaRPr lang="en-US" sz="1750" dirty="0"/>
          </a:p>
        </p:txBody>
      </p:sp>
      <p:pic>
        <p:nvPicPr>
          <p:cNvPr id="5" name="Image 0" descr="preencoded.png">    </p:cNvPr>
          <p:cNvPicPr>
            <a:picLocks noChangeAspect="1"/>
          </p:cNvPicPr>
          <p:nvPr/>
        </p:nvPicPr>
        <p:blipFill>
          <a:blip r:embed="rId1"/>
          <a:stretch>
            <a:fillRect/>
          </a:stretch>
        </p:blipFill>
        <p:spPr>
          <a:xfrm>
            <a:off x="5489258" y="3291245"/>
            <a:ext cx="3651885" cy="3651885"/>
          </a:xfrm>
          <a:prstGeom prst="rect">
            <a:avLst/>
          </a:prstGeom>
        </p:spPr>
      </p:pic>
      <p:sp>
        <p:nvSpPr>
          <p:cNvPr id="6" name="Text 3"/>
          <p:cNvSpPr/>
          <p:nvPr/>
        </p:nvSpPr>
        <p:spPr>
          <a:xfrm>
            <a:off x="5920264" y="4727734"/>
            <a:ext cx="271463" cy="339328"/>
          </a:xfrm>
          <a:prstGeom prst="rect">
            <a:avLst/>
          </a:prstGeom>
          <a:noFill/>
          <a:ln/>
        </p:spPr>
        <p:txBody>
          <a:bodyPr wrap="none" lIns="0" tIns="0" rIns="0" bIns="0" rtlCol="0" anchor="t"/>
          <a:lstStyle/>
          <a:p>
            <a:pPr algn="l" indent="0" marL="0">
              <a:lnSpc>
                <a:spcPts val="3400"/>
              </a:lnSpc>
              <a:buNone/>
            </a:pPr>
            <a:r>
              <a:rPr lang="en-US" sz="2100" dirty="0">
                <a:solidFill>
                  <a:srgbClr val="15213F"/>
                </a:solidFill>
                <a:latin typeface="Roboto Slab" pitchFamily="34" charset="0"/>
                <a:ea typeface="Roboto Slab" pitchFamily="34" charset="-122"/>
                <a:cs typeface="Roboto Slab" pitchFamily="34" charset="-120"/>
              </a:rPr>
              <a:t>1</a:t>
            </a:r>
            <a:endParaRPr lang="en-US" sz="2100" dirty="0"/>
          </a:p>
        </p:txBody>
      </p:sp>
      <p:sp>
        <p:nvSpPr>
          <p:cNvPr id="7" name="Text 4"/>
          <p:cNvSpPr/>
          <p:nvPr/>
        </p:nvSpPr>
        <p:spPr>
          <a:xfrm>
            <a:off x="9413319" y="3994428"/>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15213F"/>
                </a:solidFill>
                <a:latin typeface="Roboto Slab" pitchFamily="34" charset="0"/>
                <a:ea typeface="Roboto Slab" pitchFamily="34" charset="-122"/>
                <a:cs typeface="Roboto Slab" pitchFamily="34" charset="-120"/>
              </a:rPr>
              <a:t>Physical Barriers</a:t>
            </a:r>
            <a:endParaRPr lang="en-US" sz="1750" dirty="0"/>
          </a:p>
        </p:txBody>
      </p:sp>
      <p:pic>
        <p:nvPicPr>
          <p:cNvPr id="8" name="Image 1" descr="preencoded.png">    </p:cNvPr>
          <p:cNvPicPr>
            <a:picLocks noChangeAspect="1"/>
          </p:cNvPicPr>
          <p:nvPr/>
        </p:nvPicPr>
        <p:blipFill>
          <a:blip r:embed="rId2"/>
          <a:stretch>
            <a:fillRect/>
          </a:stretch>
        </p:blipFill>
        <p:spPr>
          <a:xfrm>
            <a:off x="5489258" y="3291245"/>
            <a:ext cx="3651885" cy="3651885"/>
          </a:xfrm>
          <a:prstGeom prst="rect">
            <a:avLst/>
          </a:prstGeom>
        </p:spPr>
      </p:pic>
      <p:sp>
        <p:nvSpPr>
          <p:cNvPr id="9" name="Text 5"/>
          <p:cNvSpPr/>
          <p:nvPr/>
        </p:nvSpPr>
        <p:spPr>
          <a:xfrm>
            <a:off x="7999333" y="3966924"/>
            <a:ext cx="271463" cy="339328"/>
          </a:xfrm>
          <a:prstGeom prst="rect">
            <a:avLst/>
          </a:prstGeom>
          <a:noFill/>
          <a:ln/>
        </p:spPr>
        <p:txBody>
          <a:bodyPr wrap="none" lIns="0" tIns="0" rIns="0" bIns="0" rtlCol="0" anchor="t"/>
          <a:lstStyle/>
          <a:p>
            <a:pPr algn="l" indent="0" marL="0">
              <a:lnSpc>
                <a:spcPts val="3400"/>
              </a:lnSpc>
              <a:buNone/>
            </a:pPr>
            <a:r>
              <a:rPr lang="en-US" sz="2100" dirty="0">
                <a:solidFill>
                  <a:srgbClr val="15213F"/>
                </a:solidFill>
                <a:latin typeface="Roboto Slab" pitchFamily="34" charset="0"/>
                <a:ea typeface="Roboto Slab" pitchFamily="34" charset="-122"/>
                <a:cs typeface="Roboto Slab" pitchFamily="34" charset="-120"/>
              </a:rPr>
              <a:t>2</a:t>
            </a:r>
            <a:endParaRPr lang="en-US" sz="2100" dirty="0"/>
          </a:p>
        </p:txBody>
      </p:sp>
      <p:sp>
        <p:nvSpPr>
          <p:cNvPr id="10" name="Text 6"/>
          <p:cNvSpPr/>
          <p:nvPr/>
        </p:nvSpPr>
        <p:spPr>
          <a:xfrm>
            <a:off x="9413319" y="5956459"/>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15213F"/>
                </a:solidFill>
                <a:latin typeface="Roboto Slab" pitchFamily="34" charset="0"/>
                <a:ea typeface="Roboto Slab" pitchFamily="34" charset="-122"/>
                <a:cs typeface="Roboto Slab" pitchFamily="34" charset="-120"/>
              </a:rPr>
              <a:t>Network Congestion</a:t>
            </a:r>
            <a:endParaRPr lang="en-US" sz="1750" dirty="0"/>
          </a:p>
        </p:txBody>
      </p:sp>
      <p:pic>
        <p:nvPicPr>
          <p:cNvPr id="11" name="Image 2" descr="preencoded.png">    </p:cNvPr>
          <p:cNvPicPr>
            <a:picLocks noChangeAspect="1"/>
          </p:cNvPicPr>
          <p:nvPr/>
        </p:nvPicPr>
        <p:blipFill>
          <a:blip r:embed="rId3"/>
          <a:stretch>
            <a:fillRect/>
          </a:stretch>
        </p:blipFill>
        <p:spPr>
          <a:xfrm>
            <a:off x="5489258" y="3291245"/>
            <a:ext cx="3651885" cy="3651885"/>
          </a:xfrm>
          <a:prstGeom prst="rect">
            <a:avLst/>
          </a:prstGeom>
        </p:spPr>
      </p:pic>
      <p:sp>
        <p:nvSpPr>
          <p:cNvPr id="12" name="Text 7"/>
          <p:cNvSpPr/>
          <p:nvPr/>
        </p:nvSpPr>
        <p:spPr>
          <a:xfrm>
            <a:off x="7618690" y="6147792"/>
            <a:ext cx="271463" cy="339328"/>
          </a:xfrm>
          <a:prstGeom prst="rect">
            <a:avLst/>
          </a:prstGeom>
          <a:noFill/>
          <a:ln/>
        </p:spPr>
        <p:txBody>
          <a:bodyPr wrap="none" lIns="0" tIns="0" rIns="0" bIns="0" rtlCol="0" anchor="t"/>
          <a:lstStyle/>
          <a:p>
            <a:pPr algn="l" indent="0" marL="0">
              <a:lnSpc>
                <a:spcPts val="3400"/>
              </a:lnSpc>
              <a:buNone/>
            </a:pPr>
            <a:r>
              <a:rPr lang="en-US" sz="2100" dirty="0">
                <a:solidFill>
                  <a:srgbClr val="15213F"/>
                </a:solidFill>
                <a:latin typeface="Roboto Slab" pitchFamily="34" charset="0"/>
                <a:ea typeface="Roboto Slab" pitchFamily="34" charset="-122"/>
                <a:cs typeface="Roboto Slab" pitchFamily="34" charset="-120"/>
              </a:rPr>
              <a:t>3</a:t>
            </a:r>
            <a:endParaRPr lang="en-US" sz="2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8977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Network Congestion</a:t>
            </a:r>
            <a:endParaRPr lang="en-US" sz="4450" dirty="0"/>
          </a:p>
        </p:txBody>
      </p:sp>
      <p:sp>
        <p:nvSpPr>
          <p:cNvPr id="4" name="Text 1"/>
          <p:cNvSpPr/>
          <p:nvPr/>
        </p:nvSpPr>
        <p:spPr>
          <a:xfrm>
            <a:off x="793790" y="2138720"/>
            <a:ext cx="7556421" cy="2903220"/>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Network congestion occurs when high traffic, low bandwidth, or a large number of users overload the network, diminishing WiFi performance. Monitoring network congestion involves collecting data from Wi-Fi router logs and SNMP monitoring tools. Patterns include peak times during work hours and fluctuating performance. Heatmaps and line charts are effective for visualizing network congestion, highlighting peak usage times and overall traffic trends. Analyzing these visualizations enables proactive network management.</a:t>
            </a:r>
            <a:endParaRPr lang="en-US" sz="1750" dirty="0"/>
          </a:p>
        </p:txBody>
      </p:sp>
      <p:sp>
        <p:nvSpPr>
          <p:cNvPr id="5" name="Shape 2"/>
          <p:cNvSpPr/>
          <p:nvPr/>
        </p:nvSpPr>
        <p:spPr>
          <a:xfrm>
            <a:off x="793790" y="5297091"/>
            <a:ext cx="3664863" cy="807958"/>
          </a:xfrm>
          <a:prstGeom prst="roundRect">
            <a:avLst>
              <a:gd name="adj" fmla="val 4211"/>
            </a:avLst>
          </a:prstGeom>
          <a:solidFill>
            <a:srgbClr val="E9ECF2"/>
          </a:solidFill>
          <a:ln/>
        </p:spPr>
      </p:sp>
      <p:sp>
        <p:nvSpPr>
          <p:cNvPr id="6" name="Text 3"/>
          <p:cNvSpPr/>
          <p:nvPr/>
        </p:nvSpPr>
        <p:spPr>
          <a:xfrm>
            <a:off x="1020604" y="55239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High Traffic</a:t>
            </a:r>
            <a:endParaRPr lang="en-US" sz="2200" dirty="0"/>
          </a:p>
        </p:txBody>
      </p:sp>
      <p:sp>
        <p:nvSpPr>
          <p:cNvPr id="7" name="Shape 4"/>
          <p:cNvSpPr/>
          <p:nvPr/>
        </p:nvSpPr>
        <p:spPr>
          <a:xfrm>
            <a:off x="4685467" y="5297091"/>
            <a:ext cx="3664863" cy="807958"/>
          </a:xfrm>
          <a:prstGeom prst="roundRect">
            <a:avLst>
              <a:gd name="adj" fmla="val 4211"/>
            </a:avLst>
          </a:prstGeom>
          <a:solidFill>
            <a:srgbClr val="E9ECF2"/>
          </a:solidFill>
          <a:ln/>
        </p:spPr>
      </p:sp>
      <p:sp>
        <p:nvSpPr>
          <p:cNvPr id="8" name="Text 5"/>
          <p:cNvSpPr/>
          <p:nvPr/>
        </p:nvSpPr>
        <p:spPr>
          <a:xfrm>
            <a:off x="4912281" y="55239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Low Bandwidth</a:t>
            </a:r>
            <a:endParaRPr lang="en-US" sz="2200" dirty="0"/>
          </a:p>
        </p:txBody>
      </p:sp>
      <p:sp>
        <p:nvSpPr>
          <p:cNvPr id="9" name="Shape 6"/>
          <p:cNvSpPr/>
          <p:nvPr/>
        </p:nvSpPr>
        <p:spPr>
          <a:xfrm>
            <a:off x="793790" y="6331863"/>
            <a:ext cx="7556421" cy="807958"/>
          </a:xfrm>
          <a:prstGeom prst="roundRect">
            <a:avLst>
              <a:gd name="adj" fmla="val 4211"/>
            </a:avLst>
          </a:prstGeom>
          <a:solidFill>
            <a:srgbClr val="E9ECF2"/>
          </a:solidFill>
          <a:ln/>
        </p:spPr>
      </p:sp>
      <p:sp>
        <p:nvSpPr>
          <p:cNvPr id="10" name="Text 7"/>
          <p:cNvSpPr/>
          <p:nvPr/>
        </p:nvSpPr>
        <p:spPr>
          <a:xfrm>
            <a:off x="1020604" y="655867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Many Users</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9383" y="612338"/>
            <a:ext cx="11068288" cy="695920"/>
          </a:xfrm>
          <a:prstGeom prst="rect">
            <a:avLst/>
          </a:prstGeom>
          <a:noFill/>
          <a:ln/>
        </p:spPr>
        <p:txBody>
          <a:bodyPr wrap="none" lIns="0" tIns="0" rIns="0" bIns="0" rtlCol="0" anchor="t"/>
          <a:lstStyle/>
          <a:p>
            <a:pPr algn="l" indent="0" marL="0">
              <a:lnSpc>
                <a:spcPts val="5450"/>
              </a:lnSpc>
              <a:buNone/>
            </a:pPr>
            <a:r>
              <a:rPr lang="en-US" sz="4350" dirty="0">
                <a:solidFill>
                  <a:srgbClr val="3257B8"/>
                </a:solidFill>
                <a:latin typeface="Roboto Slab" pitchFamily="34" charset="0"/>
                <a:ea typeface="Roboto Slab" pitchFamily="34" charset="-122"/>
                <a:cs typeface="Roboto Slab" pitchFamily="34" charset="-120"/>
              </a:rPr>
              <a:t>Video Streaming &amp; Browsing Performance</a:t>
            </a:r>
            <a:endParaRPr lang="en-US" sz="4350" dirty="0"/>
          </a:p>
        </p:txBody>
      </p:sp>
      <p:sp>
        <p:nvSpPr>
          <p:cNvPr id="3" name="Text 1"/>
          <p:cNvSpPr/>
          <p:nvPr/>
        </p:nvSpPr>
        <p:spPr>
          <a:xfrm>
            <a:off x="779383" y="1753553"/>
            <a:ext cx="13071634" cy="1424940"/>
          </a:xfrm>
          <a:prstGeom prst="rect">
            <a:avLst/>
          </a:prstGeom>
          <a:noFill/>
          <a:ln/>
        </p:spPr>
        <p:txBody>
          <a:bodyPr wrap="square" lIns="0" tIns="0" rIns="0" bIns="0" rtlCol="0" anchor="t"/>
          <a:lstStyle/>
          <a:p>
            <a:pPr algn="l" indent="0" marL="0">
              <a:lnSpc>
                <a:spcPts val="2800"/>
              </a:lnSpc>
              <a:buNone/>
            </a:pPr>
            <a:r>
              <a:rPr lang="en-US" sz="1750" dirty="0">
                <a:solidFill>
                  <a:srgbClr val="15213F"/>
                </a:solidFill>
                <a:latin typeface="Roboto" pitchFamily="34" charset="0"/>
                <a:ea typeface="Roboto" pitchFamily="34" charset="-122"/>
                <a:cs typeface="Roboto" pitchFamily="34" charset="-120"/>
              </a:rPr>
              <a:t>Video streaming and browsing performance depend on network congestion, latency, and packet loss, as well as DNS resolution and server response time. Data can be collected using tools like the Fast.com API, YouTube Data API, and WebPageTest. Common patterns include buffering issues and longer load times during high latency. Line charts and histograms are useful for visualizing these patterns, illustrating the impact of network issues on user experience.</a:t>
            </a:r>
            <a:endParaRPr lang="en-US" sz="1750" dirty="0"/>
          </a:p>
        </p:txBody>
      </p:sp>
      <p:pic>
        <p:nvPicPr>
          <p:cNvPr id="4" name="Image 0" descr="preencoded.png">    </p:cNvPr>
          <p:cNvPicPr>
            <a:picLocks noChangeAspect="1"/>
          </p:cNvPicPr>
          <p:nvPr/>
        </p:nvPicPr>
        <p:blipFill>
          <a:blip r:embed="rId1"/>
          <a:stretch>
            <a:fillRect/>
          </a:stretch>
        </p:blipFill>
        <p:spPr>
          <a:xfrm>
            <a:off x="3400187" y="3429000"/>
            <a:ext cx="1294090" cy="793194"/>
          </a:xfrm>
          <a:prstGeom prst="rect">
            <a:avLst/>
          </a:prstGeom>
        </p:spPr>
      </p:pic>
      <p:sp>
        <p:nvSpPr>
          <p:cNvPr id="5" name="Text 2"/>
          <p:cNvSpPr/>
          <p:nvPr/>
        </p:nvSpPr>
        <p:spPr>
          <a:xfrm>
            <a:off x="3890605" y="3715345"/>
            <a:ext cx="313134" cy="391358"/>
          </a:xfrm>
          <a:prstGeom prst="rect">
            <a:avLst/>
          </a:prstGeom>
          <a:noFill/>
          <a:ln/>
        </p:spPr>
        <p:txBody>
          <a:bodyPr wrap="none" lIns="0" tIns="0" rIns="0" bIns="0" rtlCol="0" anchor="t"/>
          <a:lstStyle/>
          <a:p>
            <a:pPr algn="ctr" indent="0" marL="0">
              <a:lnSpc>
                <a:spcPts val="3900"/>
              </a:lnSpc>
              <a:buNone/>
            </a:pPr>
            <a:r>
              <a:rPr lang="en-US" sz="2450" dirty="0">
                <a:solidFill>
                  <a:srgbClr val="15213F"/>
                </a:solidFill>
                <a:latin typeface="Roboto Slab" pitchFamily="34" charset="0"/>
                <a:ea typeface="Roboto Slab" pitchFamily="34" charset="-122"/>
                <a:cs typeface="Roboto Slab" pitchFamily="34" charset="-120"/>
              </a:rPr>
              <a:t>1</a:t>
            </a:r>
            <a:endParaRPr lang="en-US" sz="2450" dirty="0"/>
          </a:p>
        </p:txBody>
      </p:sp>
      <p:sp>
        <p:nvSpPr>
          <p:cNvPr id="6" name="Text 3"/>
          <p:cNvSpPr/>
          <p:nvPr/>
        </p:nvSpPr>
        <p:spPr>
          <a:xfrm>
            <a:off x="4916924" y="3651647"/>
            <a:ext cx="2921794" cy="347901"/>
          </a:xfrm>
          <a:prstGeom prst="rect">
            <a:avLst/>
          </a:prstGeom>
          <a:noFill/>
          <a:ln/>
        </p:spPr>
        <p:txBody>
          <a:bodyPr wrap="none" lIns="0" tIns="0" rIns="0" bIns="0" rtlCol="0" anchor="t"/>
          <a:lstStyle/>
          <a:p>
            <a:pPr algn="l" indent="0" marL="0">
              <a:lnSpc>
                <a:spcPts val="2700"/>
              </a:lnSpc>
              <a:buNone/>
            </a:pPr>
            <a:r>
              <a:rPr lang="en-US" sz="2150" dirty="0">
                <a:solidFill>
                  <a:srgbClr val="15213F"/>
                </a:solidFill>
                <a:latin typeface="Roboto Slab" pitchFamily="34" charset="0"/>
                <a:ea typeface="Roboto Slab" pitchFamily="34" charset="-122"/>
                <a:cs typeface="Roboto Slab" pitchFamily="34" charset="-120"/>
              </a:rPr>
              <a:t>Server Response Time</a:t>
            </a:r>
            <a:endParaRPr lang="en-US" sz="2150" dirty="0"/>
          </a:p>
        </p:txBody>
      </p:sp>
      <p:sp>
        <p:nvSpPr>
          <p:cNvPr id="7" name="Shape 4"/>
          <p:cNvSpPr/>
          <p:nvPr/>
        </p:nvSpPr>
        <p:spPr>
          <a:xfrm>
            <a:off x="4749879" y="4234696"/>
            <a:ext cx="9045535" cy="15240"/>
          </a:xfrm>
          <a:prstGeom prst="roundRect">
            <a:avLst>
              <a:gd name="adj" fmla="val 219197"/>
            </a:avLst>
          </a:prstGeom>
          <a:solidFill>
            <a:srgbClr val="CFD2D8"/>
          </a:solidFill>
          <a:ln/>
        </p:spPr>
      </p:sp>
      <p:pic>
        <p:nvPicPr>
          <p:cNvPr id="8" name="Image 1" descr="preencoded.png">    </p:cNvPr>
          <p:cNvPicPr>
            <a:picLocks noChangeAspect="1"/>
          </p:cNvPicPr>
          <p:nvPr/>
        </p:nvPicPr>
        <p:blipFill>
          <a:blip r:embed="rId2"/>
          <a:stretch>
            <a:fillRect/>
          </a:stretch>
        </p:blipFill>
        <p:spPr>
          <a:xfrm>
            <a:off x="2753082" y="4277797"/>
            <a:ext cx="2588181" cy="793194"/>
          </a:xfrm>
          <a:prstGeom prst="rect">
            <a:avLst/>
          </a:prstGeom>
        </p:spPr>
      </p:pic>
      <p:sp>
        <p:nvSpPr>
          <p:cNvPr id="9" name="Text 5"/>
          <p:cNvSpPr/>
          <p:nvPr/>
        </p:nvSpPr>
        <p:spPr>
          <a:xfrm>
            <a:off x="3890605" y="4478655"/>
            <a:ext cx="313134" cy="391358"/>
          </a:xfrm>
          <a:prstGeom prst="rect">
            <a:avLst/>
          </a:prstGeom>
          <a:noFill/>
          <a:ln/>
        </p:spPr>
        <p:txBody>
          <a:bodyPr wrap="none" lIns="0" tIns="0" rIns="0" bIns="0" rtlCol="0" anchor="t"/>
          <a:lstStyle/>
          <a:p>
            <a:pPr algn="ctr" indent="0" marL="0">
              <a:lnSpc>
                <a:spcPts val="3900"/>
              </a:lnSpc>
              <a:buNone/>
            </a:pPr>
            <a:r>
              <a:rPr lang="en-US" sz="2450" dirty="0">
                <a:solidFill>
                  <a:srgbClr val="15213F"/>
                </a:solidFill>
                <a:latin typeface="Roboto Slab" pitchFamily="34" charset="0"/>
                <a:ea typeface="Roboto Slab" pitchFamily="34" charset="-122"/>
                <a:cs typeface="Roboto Slab" pitchFamily="34" charset="-120"/>
              </a:rPr>
              <a:t>2</a:t>
            </a:r>
            <a:endParaRPr lang="en-US" sz="2450" dirty="0"/>
          </a:p>
        </p:txBody>
      </p:sp>
      <p:sp>
        <p:nvSpPr>
          <p:cNvPr id="10" name="Text 6"/>
          <p:cNvSpPr/>
          <p:nvPr/>
        </p:nvSpPr>
        <p:spPr>
          <a:xfrm>
            <a:off x="5563910" y="4500443"/>
            <a:ext cx="2035969" cy="347901"/>
          </a:xfrm>
          <a:prstGeom prst="rect">
            <a:avLst/>
          </a:prstGeom>
          <a:noFill/>
          <a:ln/>
        </p:spPr>
        <p:txBody>
          <a:bodyPr wrap="none" lIns="0" tIns="0" rIns="0" bIns="0" rtlCol="0" anchor="t"/>
          <a:lstStyle/>
          <a:p>
            <a:pPr algn="l" indent="0" marL="0">
              <a:lnSpc>
                <a:spcPts val="2700"/>
              </a:lnSpc>
              <a:buNone/>
            </a:pPr>
            <a:r>
              <a:rPr lang="en-US" sz="2150" dirty="0">
                <a:solidFill>
                  <a:srgbClr val="15213F"/>
                </a:solidFill>
                <a:latin typeface="Roboto Slab" pitchFamily="34" charset="0"/>
                <a:ea typeface="Roboto Slab" pitchFamily="34" charset="-122"/>
                <a:cs typeface="Roboto Slab" pitchFamily="34" charset="-120"/>
              </a:rPr>
              <a:t>DNS Resolution</a:t>
            </a:r>
            <a:endParaRPr lang="en-US" sz="2150" dirty="0"/>
          </a:p>
        </p:txBody>
      </p:sp>
      <p:sp>
        <p:nvSpPr>
          <p:cNvPr id="11" name="Shape 7"/>
          <p:cNvSpPr/>
          <p:nvPr/>
        </p:nvSpPr>
        <p:spPr>
          <a:xfrm>
            <a:off x="5396865" y="5083493"/>
            <a:ext cx="8398550" cy="15240"/>
          </a:xfrm>
          <a:prstGeom prst="roundRect">
            <a:avLst>
              <a:gd name="adj" fmla="val 219197"/>
            </a:avLst>
          </a:prstGeom>
          <a:solidFill>
            <a:srgbClr val="CFD2D8"/>
          </a:solidFill>
          <a:ln/>
        </p:spPr>
      </p:sp>
      <p:pic>
        <p:nvPicPr>
          <p:cNvPr id="12" name="Image 2" descr="preencoded.png">    </p:cNvPr>
          <p:cNvPicPr>
            <a:picLocks noChangeAspect="1"/>
          </p:cNvPicPr>
          <p:nvPr/>
        </p:nvPicPr>
        <p:blipFill>
          <a:blip r:embed="rId3"/>
          <a:stretch>
            <a:fillRect/>
          </a:stretch>
        </p:blipFill>
        <p:spPr>
          <a:xfrm>
            <a:off x="2106097" y="5126593"/>
            <a:ext cx="3882271" cy="793194"/>
          </a:xfrm>
          <a:prstGeom prst="rect">
            <a:avLst/>
          </a:prstGeom>
        </p:spPr>
      </p:pic>
      <p:sp>
        <p:nvSpPr>
          <p:cNvPr id="13" name="Text 8"/>
          <p:cNvSpPr/>
          <p:nvPr/>
        </p:nvSpPr>
        <p:spPr>
          <a:xfrm>
            <a:off x="3890605" y="5327452"/>
            <a:ext cx="313134" cy="391358"/>
          </a:xfrm>
          <a:prstGeom prst="rect">
            <a:avLst/>
          </a:prstGeom>
          <a:noFill/>
          <a:ln/>
        </p:spPr>
        <p:txBody>
          <a:bodyPr wrap="none" lIns="0" tIns="0" rIns="0" bIns="0" rtlCol="0" anchor="t"/>
          <a:lstStyle/>
          <a:p>
            <a:pPr algn="ctr" indent="0" marL="0">
              <a:lnSpc>
                <a:spcPts val="3900"/>
              </a:lnSpc>
              <a:buNone/>
            </a:pPr>
            <a:r>
              <a:rPr lang="en-US" sz="2450" dirty="0">
                <a:solidFill>
                  <a:srgbClr val="15213F"/>
                </a:solidFill>
                <a:latin typeface="Roboto Slab" pitchFamily="34" charset="0"/>
                <a:ea typeface="Roboto Slab" pitchFamily="34" charset="-122"/>
                <a:cs typeface="Roboto Slab" pitchFamily="34" charset="-120"/>
              </a:rPr>
              <a:t>3</a:t>
            </a:r>
            <a:endParaRPr lang="en-US" sz="2450" dirty="0"/>
          </a:p>
        </p:txBody>
      </p:sp>
      <p:sp>
        <p:nvSpPr>
          <p:cNvPr id="14" name="Text 9"/>
          <p:cNvSpPr/>
          <p:nvPr/>
        </p:nvSpPr>
        <p:spPr>
          <a:xfrm>
            <a:off x="6211014" y="5349240"/>
            <a:ext cx="1049298" cy="347901"/>
          </a:xfrm>
          <a:prstGeom prst="rect">
            <a:avLst/>
          </a:prstGeom>
          <a:noFill/>
          <a:ln/>
        </p:spPr>
        <p:txBody>
          <a:bodyPr wrap="none" lIns="0" tIns="0" rIns="0" bIns="0" rtlCol="0" anchor="t"/>
          <a:lstStyle/>
          <a:p>
            <a:pPr algn="l" indent="0" marL="0">
              <a:lnSpc>
                <a:spcPts val="2700"/>
              </a:lnSpc>
              <a:buNone/>
            </a:pPr>
            <a:r>
              <a:rPr lang="en-US" sz="2150" dirty="0">
                <a:solidFill>
                  <a:srgbClr val="15213F"/>
                </a:solidFill>
                <a:latin typeface="Roboto Slab" pitchFamily="34" charset="0"/>
                <a:ea typeface="Roboto Slab" pitchFamily="34" charset="-122"/>
                <a:cs typeface="Roboto Slab" pitchFamily="34" charset="-120"/>
              </a:rPr>
              <a:t>Latency</a:t>
            </a:r>
            <a:endParaRPr lang="en-US" sz="2150" dirty="0"/>
          </a:p>
        </p:txBody>
      </p:sp>
      <p:sp>
        <p:nvSpPr>
          <p:cNvPr id="15" name="Shape 10"/>
          <p:cNvSpPr/>
          <p:nvPr/>
        </p:nvSpPr>
        <p:spPr>
          <a:xfrm>
            <a:off x="6043970" y="5932289"/>
            <a:ext cx="7751445" cy="15240"/>
          </a:xfrm>
          <a:prstGeom prst="roundRect">
            <a:avLst>
              <a:gd name="adj" fmla="val 219197"/>
            </a:avLst>
          </a:prstGeom>
          <a:solidFill>
            <a:srgbClr val="CFD2D8"/>
          </a:solidFill>
          <a:ln/>
        </p:spPr>
      </p:sp>
      <p:pic>
        <p:nvPicPr>
          <p:cNvPr id="16" name="Image 3" descr="preencoded.png">    </p:cNvPr>
          <p:cNvPicPr>
            <a:picLocks noChangeAspect="1"/>
          </p:cNvPicPr>
          <p:nvPr/>
        </p:nvPicPr>
        <p:blipFill>
          <a:blip r:embed="rId4"/>
          <a:stretch>
            <a:fillRect/>
          </a:stretch>
        </p:blipFill>
        <p:spPr>
          <a:xfrm>
            <a:off x="1458992" y="5975390"/>
            <a:ext cx="5176361" cy="793194"/>
          </a:xfrm>
          <a:prstGeom prst="rect">
            <a:avLst/>
          </a:prstGeom>
        </p:spPr>
      </p:pic>
      <p:sp>
        <p:nvSpPr>
          <p:cNvPr id="17" name="Text 11"/>
          <p:cNvSpPr/>
          <p:nvPr/>
        </p:nvSpPr>
        <p:spPr>
          <a:xfrm>
            <a:off x="3890605" y="6176248"/>
            <a:ext cx="313134" cy="391358"/>
          </a:xfrm>
          <a:prstGeom prst="rect">
            <a:avLst/>
          </a:prstGeom>
          <a:noFill/>
          <a:ln/>
        </p:spPr>
        <p:txBody>
          <a:bodyPr wrap="none" lIns="0" tIns="0" rIns="0" bIns="0" rtlCol="0" anchor="t"/>
          <a:lstStyle/>
          <a:p>
            <a:pPr algn="ctr" indent="0" marL="0">
              <a:lnSpc>
                <a:spcPts val="3900"/>
              </a:lnSpc>
              <a:buNone/>
            </a:pPr>
            <a:r>
              <a:rPr lang="en-US" sz="2450" dirty="0">
                <a:solidFill>
                  <a:srgbClr val="15213F"/>
                </a:solidFill>
                <a:latin typeface="Roboto Slab" pitchFamily="34" charset="0"/>
                <a:ea typeface="Roboto Slab" pitchFamily="34" charset="-122"/>
                <a:cs typeface="Roboto Slab" pitchFamily="34" charset="-120"/>
              </a:rPr>
              <a:t>4</a:t>
            </a:r>
            <a:endParaRPr lang="en-US" sz="2450" dirty="0"/>
          </a:p>
        </p:txBody>
      </p:sp>
      <p:sp>
        <p:nvSpPr>
          <p:cNvPr id="18" name="Text 12"/>
          <p:cNvSpPr/>
          <p:nvPr/>
        </p:nvSpPr>
        <p:spPr>
          <a:xfrm>
            <a:off x="6858000" y="6198037"/>
            <a:ext cx="1549956" cy="347901"/>
          </a:xfrm>
          <a:prstGeom prst="rect">
            <a:avLst/>
          </a:prstGeom>
          <a:noFill/>
          <a:ln/>
        </p:spPr>
        <p:txBody>
          <a:bodyPr wrap="none" lIns="0" tIns="0" rIns="0" bIns="0" rtlCol="0" anchor="t"/>
          <a:lstStyle/>
          <a:p>
            <a:pPr algn="l" indent="0" marL="0">
              <a:lnSpc>
                <a:spcPts val="2700"/>
              </a:lnSpc>
              <a:buNone/>
            </a:pPr>
            <a:r>
              <a:rPr lang="en-US" sz="2150" dirty="0">
                <a:solidFill>
                  <a:srgbClr val="15213F"/>
                </a:solidFill>
                <a:latin typeface="Roboto Slab" pitchFamily="34" charset="0"/>
                <a:ea typeface="Roboto Slab" pitchFamily="34" charset="-122"/>
                <a:cs typeface="Roboto Slab" pitchFamily="34" charset="-120"/>
              </a:rPr>
              <a:t>Packet Loss</a:t>
            </a:r>
            <a:endParaRPr lang="en-US" sz="2150" dirty="0"/>
          </a:p>
        </p:txBody>
      </p:sp>
      <p:sp>
        <p:nvSpPr>
          <p:cNvPr id="19" name="Shape 13"/>
          <p:cNvSpPr/>
          <p:nvPr/>
        </p:nvSpPr>
        <p:spPr>
          <a:xfrm>
            <a:off x="6690955" y="6781086"/>
            <a:ext cx="7104459" cy="15240"/>
          </a:xfrm>
          <a:prstGeom prst="roundRect">
            <a:avLst>
              <a:gd name="adj" fmla="val 219197"/>
            </a:avLst>
          </a:prstGeom>
          <a:solidFill>
            <a:srgbClr val="CFD2D8"/>
          </a:solidFill>
          <a:ln/>
        </p:spPr>
      </p:sp>
      <p:pic>
        <p:nvPicPr>
          <p:cNvPr id="20" name="Image 4" descr="preencoded.png">    </p:cNvPr>
          <p:cNvPicPr>
            <a:picLocks noChangeAspect="1"/>
          </p:cNvPicPr>
          <p:nvPr/>
        </p:nvPicPr>
        <p:blipFill>
          <a:blip r:embed="rId5"/>
          <a:stretch>
            <a:fillRect/>
          </a:stretch>
        </p:blipFill>
        <p:spPr>
          <a:xfrm>
            <a:off x="812006" y="6824186"/>
            <a:ext cx="6470452" cy="793194"/>
          </a:xfrm>
          <a:prstGeom prst="rect">
            <a:avLst/>
          </a:prstGeom>
        </p:spPr>
      </p:pic>
      <p:sp>
        <p:nvSpPr>
          <p:cNvPr id="21" name="Text 14"/>
          <p:cNvSpPr/>
          <p:nvPr/>
        </p:nvSpPr>
        <p:spPr>
          <a:xfrm>
            <a:off x="3890605" y="7025045"/>
            <a:ext cx="313134" cy="391358"/>
          </a:xfrm>
          <a:prstGeom prst="rect">
            <a:avLst/>
          </a:prstGeom>
          <a:noFill/>
          <a:ln/>
        </p:spPr>
        <p:txBody>
          <a:bodyPr wrap="none" lIns="0" tIns="0" rIns="0" bIns="0" rtlCol="0" anchor="t"/>
          <a:lstStyle/>
          <a:p>
            <a:pPr algn="ctr" indent="0" marL="0">
              <a:lnSpc>
                <a:spcPts val="3900"/>
              </a:lnSpc>
              <a:buNone/>
            </a:pPr>
            <a:r>
              <a:rPr lang="en-US" sz="2450" dirty="0">
                <a:solidFill>
                  <a:srgbClr val="15213F"/>
                </a:solidFill>
                <a:latin typeface="Roboto Slab" pitchFamily="34" charset="0"/>
                <a:ea typeface="Roboto Slab" pitchFamily="34" charset="-122"/>
                <a:cs typeface="Roboto Slab" pitchFamily="34" charset="-120"/>
              </a:rPr>
              <a:t>5</a:t>
            </a:r>
            <a:endParaRPr lang="en-US" sz="2450" dirty="0"/>
          </a:p>
        </p:txBody>
      </p:sp>
      <p:sp>
        <p:nvSpPr>
          <p:cNvPr id="22" name="Text 15"/>
          <p:cNvSpPr/>
          <p:nvPr/>
        </p:nvSpPr>
        <p:spPr>
          <a:xfrm>
            <a:off x="7505105" y="7046833"/>
            <a:ext cx="2686407" cy="347901"/>
          </a:xfrm>
          <a:prstGeom prst="rect">
            <a:avLst/>
          </a:prstGeom>
          <a:noFill/>
          <a:ln/>
        </p:spPr>
        <p:txBody>
          <a:bodyPr wrap="none" lIns="0" tIns="0" rIns="0" bIns="0" rtlCol="0" anchor="t"/>
          <a:lstStyle/>
          <a:p>
            <a:pPr algn="l" indent="0" marL="0">
              <a:lnSpc>
                <a:spcPts val="2700"/>
              </a:lnSpc>
              <a:buNone/>
            </a:pPr>
            <a:r>
              <a:rPr lang="en-US" sz="2150" dirty="0">
                <a:solidFill>
                  <a:srgbClr val="15213F"/>
                </a:solidFill>
                <a:latin typeface="Roboto Slab" pitchFamily="34" charset="0"/>
                <a:ea typeface="Roboto Slab" pitchFamily="34" charset="-122"/>
                <a:cs typeface="Roboto Slab" pitchFamily="34" charset="-120"/>
              </a:rPr>
              <a:t>Network Congestion</a:t>
            </a:r>
            <a:endParaRPr lang="en-US" sz="2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7365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Tools &amp; Libraries for WiFi Performance Analysis</a:t>
            </a:r>
            <a:endParaRPr lang="en-US" sz="4450" dirty="0"/>
          </a:p>
        </p:txBody>
      </p:sp>
      <p:sp>
        <p:nvSpPr>
          <p:cNvPr id="4" name="Text 1"/>
          <p:cNvSpPr/>
          <p:nvPr/>
        </p:nvSpPr>
        <p:spPr>
          <a:xfrm>
            <a:off x="6280190" y="2431375"/>
            <a:ext cx="7556421" cy="2903220"/>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Various tools and libraries facilitate WiFi performance analysis. For speed testing, speedtest-cli and the fast.com API are useful. Latency and packet loss can be measured using Ping and MTR. Wi-Fi Analyzer and pysnmp help in assessing signal strength and interference. SNMP monitoring tools are valuable for network congestion analysis, while Lighthouse and WebPageTest aid in evaluating web performance. These tools provide comprehensive data for informed decision-making and network optimization.</a:t>
            </a:r>
            <a:endParaRPr lang="en-US" sz="1750" dirty="0"/>
          </a:p>
        </p:txBody>
      </p:sp>
      <p:sp>
        <p:nvSpPr>
          <p:cNvPr id="5" name="Shape 2"/>
          <p:cNvSpPr/>
          <p:nvPr/>
        </p:nvSpPr>
        <p:spPr>
          <a:xfrm>
            <a:off x="6280190" y="5589746"/>
            <a:ext cx="7556421" cy="1966198"/>
          </a:xfrm>
          <a:prstGeom prst="roundRect">
            <a:avLst>
              <a:gd name="adj" fmla="val 1730"/>
            </a:avLst>
          </a:prstGeom>
          <a:noFill/>
          <a:ln w="7620">
            <a:solidFill>
              <a:srgbClr val="000000">
                <a:alpha val="8000"/>
              </a:srgbClr>
            </a:solidFill>
            <a:prstDash val="solid"/>
          </a:ln>
        </p:spPr>
      </p:sp>
      <p:sp>
        <p:nvSpPr>
          <p:cNvPr id="6" name="Shape 3"/>
          <p:cNvSpPr/>
          <p:nvPr/>
        </p:nvSpPr>
        <p:spPr>
          <a:xfrm>
            <a:off x="6287810" y="5597366"/>
            <a:ext cx="7541181" cy="650319"/>
          </a:xfrm>
          <a:prstGeom prst="rect">
            <a:avLst/>
          </a:prstGeom>
          <a:solidFill>
            <a:srgbClr val="FFFFFF">
              <a:alpha val="4000"/>
            </a:srgbClr>
          </a:solidFill>
          <a:ln/>
        </p:spPr>
      </p:sp>
      <p:sp>
        <p:nvSpPr>
          <p:cNvPr id="7" name="Text 4"/>
          <p:cNvSpPr/>
          <p:nvPr/>
        </p:nvSpPr>
        <p:spPr>
          <a:xfrm>
            <a:off x="6514624" y="5741075"/>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Speed Testing</a:t>
            </a:r>
            <a:endParaRPr lang="en-US" sz="1750" dirty="0"/>
          </a:p>
        </p:txBody>
      </p:sp>
      <p:sp>
        <p:nvSpPr>
          <p:cNvPr id="8" name="Text 5"/>
          <p:cNvSpPr/>
          <p:nvPr/>
        </p:nvSpPr>
        <p:spPr>
          <a:xfrm>
            <a:off x="10289024" y="5741075"/>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speedtest-cli, fast.com API</a:t>
            </a:r>
            <a:endParaRPr lang="en-US" sz="1750" dirty="0"/>
          </a:p>
        </p:txBody>
      </p:sp>
      <p:sp>
        <p:nvSpPr>
          <p:cNvPr id="9" name="Shape 6"/>
          <p:cNvSpPr/>
          <p:nvPr/>
        </p:nvSpPr>
        <p:spPr>
          <a:xfrm>
            <a:off x="6287810" y="6247686"/>
            <a:ext cx="7541181" cy="650319"/>
          </a:xfrm>
          <a:prstGeom prst="rect">
            <a:avLst/>
          </a:prstGeom>
          <a:solidFill>
            <a:srgbClr val="000000">
              <a:alpha val="4000"/>
            </a:srgbClr>
          </a:solidFill>
          <a:ln/>
        </p:spPr>
      </p:sp>
      <p:sp>
        <p:nvSpPr>
          <p:cNvPr id="10" name="Text 7"/>
          <p:cNvSpPr/>
          <p:nvPr/>
        </p:nvSpPr>
        <p:spPr>
          <a:xfrm>
            <a:off x="6514624" y="6391394"/>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Latency &amp; Packet Loss</a:t>
            </a:r>
            <a:endParaRPr lang="en-US" sz="1750" dirty="0"/>
          </a:p>
        </p:txBody>
      </p:sp>
      <p:sp>
        <p:nvSpPr>
          <p:cNvPr id="11" name="Text 8"/>
          <p:cNvSpPr/>
          <p:nvPr/>
        </p:nvSpPr>
        <p:spPr>
          <a:xfrm>
            <a:off x="10289024" y="6391394"/>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Ping, MTR</a:t>
            </a:r>
            <a:endParaRPr lang="en-US" sz="1750" dirty="0"/>
          </a:p>
        </p:txBody>
      </p:sp>
      <p:sp>
        <p:nvSpPr>
          <p:cNvPr id="12" name="Shape 9"/>
          <p:cNvSpPr/>
          <p:nvPr/>
        </p:nvSpPr>
        <p:spPr>
          <a:xfrm>
            <a:off x="6287810" y="6898005"/>
            <a:ext cx="7541181" cy="650319"/>
          </a:xfrm>
          <a:prstGeom prst="rect">
            <a:avLst/>
          </a:prstGeom>
          <a:solidFill>
            <a:srgbClr val="FFFFFF">
              <a:alpha val="4000"/>
            </a:srgbClr>
          </a:solidFill>
          <a:ln/>
        </p:spPr>
      </p:sp>
      <p:sp>
        <p:nvSpPr>
          <p:cNvPr id="13" name="Text 10"/>
          <p:cNvSpPr/>
          <p:nvPr/>
        </p:nvSpPr>
        <p:spPr>
          <a:xfrm>
            <a:off x="6514624" y="7041713"/>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Signal Strength &amp; Interference</a:t>
            </a:r>
            <a:endParaRPr lang="en-US" sz="1750" dirty="0"/>
          </a:p>
        </p:txBody>
      </p:sp>
      <p:sp>
        <p:nvSpPr>
          <p:cNvPr id="14" name="Text 11"/>
          <p:cNvSpPr/>
          <p:nvPr/>
        </p:nvSpPr>
        <p:spPr>
          <a:xfrm>
            <a:off x="10289024" y="7041713"/>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Wi-Fi Analyzer, pysnmp</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2025-03-31T10:21:57Z</dcterms:created>
  <dcterms:modified xsi:type="dcterms:W3CDTF">2025-03-31T10:21:57Z</dcterms:modified>
</cp:coreProperties>
</file>